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72" r:id="rId6"/>
    <p:sldId id="273" r:id="rId7"/>
    <p:sldId id="260" r:id="rId8"/>
    <p:sldId id="261" r:id="rId9"/>
    <p:sldId id="265" r:id="rId10"/>
    <p:sldId id="267" r:id="rId11"/>
    <p:sldId id="264" r:id="rId12"/>
    <p:sldId id="263" r:id="rId13"/>
    <p:sldId id="266" r:id="rId14"/>
    <p:sldId id="268" r:id="rId15"/>
    <p:sldId id="269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2" r:id="rId24"/>
    <p:sldId id="271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341" y="77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turukoushik/hybrid_energy_prediction_project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drive/folders/1RuKfbPeBBGhPLsjgFL7XiJLqKK1wOsS1?usp=shar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3986994" y="1986926"/>
            <a:ext cx="6870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Hybrid Energy Prediction Using AI &amp; Machine Learning</a:t>
            </a:r>
            <a:endParaRPr lang="en-US" sz="3600" b="1" dirty="0">
              <a:solidFill>
                <a:schemeClr val="bg1"/>
              </a:solidFill>
              <a:latin typeface="Bernard MT Condensed" panose="02050806060905020404" pitchFamily="18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D5C938-224C-3FAA-5A4B-89F655BBB14F}"/>
              </a:ext>
            </a:extLst>
          </p:cNvPr>
          <p:cNvSpPr txBox="1"/>
          <p:nvPr/>
        </p:nvSpPr>
        <p:spPr>
          <a:xfrm>
            <a:off x="4379722" y="3291090"/>
            <a:ext cx="616762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Subtitle:</a:t>
            </a:r>
            <a:r>
              <a:rPr lang="en-US" dirty="0">
                <a:solidFill>
                  <a:schemeClr val="bg1"/>
                </a:solidFill>
              </a:rPr>
              <a:t> Solar + Wind Renewable Energy Forecasting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2AE9C-8250-B378-D32A-B9D4FE502003}"/>
              </a:ext>
            </a:extLst>
          </p:cNvPr>
          <p:cNvSpPr txBox="1"/>
          <p:nvPr/>
        </p:nvSpPr>
        <p:spPr>
          <a:xfrm>
            <a:off x="7774041" y="5034837"/>
            <a:ext cx="6167628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By </a:t>
            </a:r>
          </a:p>
          <a:p>
            <a:r>
              <a:rPr lang="en-IN" dirty="0">
                <a:solidFill>
                  <a:schemeClr val="bg1"/>
                </a:solidFill>
              </a:rPr>
              <a:t>Name : J Koushik</a:t>
            </a:r>
          </a:p>
          <a:p>
            <a:r>
              <a:rPr lang="en-IN" dirty="0">
                <a:solidFill>
                  <a:schemeClr val="bg1"/>
                </a:solidFill>
              </a:rPr>
              <a:t>Theme : Energy Prediction</a:t>
            </a:r>
          </a:p>
        </p:txBody>
      </p:sp>
      <p:pic>
        <p:nvPicPr>
          <p:cNvPr id="1026" name="Picture 2" descr="40,200+ Wind And Solar Energy Stock Photos, Pictures &amp; Royalty-Free Images  - iStock | Renewable energy, Wind energy, Solar and wind energy">
            <a:extLst>
              <a:ext uri="{FF2B5EF4-FFF2-40B4-BE49-F238E27FC236}">
                <a16:creationId xmlns:a16="http://schemas.microsoft.com/office/drawing/2014/main" id="{032CFD6B-FF54-602E-2165-FB630DF4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774" y="3670746"/>
            <a:ext cx="3362786" cy="251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42946-EBBA-4BD7-55A6-C1CCE0247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1AB732-BBB0-9461-7BCA-6539E311C113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50000"/>
                  </a:schemeClr>
                </a:solidFill>
              </a:rPr>
              <a:t>Machine Learning Models Used: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E1968-0028-5C0D-0689-C64F4DF5B6E9}"/>
              </a:ext>
            </a:extLst>
          </p:cNvPr>
          <p:cNvSpPr txBox="1"/>
          <p:nvPr/>
        </p:nvSpPr>
        <p:spPr>
          <a:xfrm>
            <a:off x="258682" y="1646399"/>
            <a:ext cx="6099048" cy="2678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Random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Handles non-linear data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Good baseline model</a:t>
            </a:r>
          </a:p>
          <a:p>
            <a:pPr>
              <a:buNone/>
            </a:pPr>
            <a:r>
              <a:rPr lang="en-US" b="1" dirty="0"/>
              <a:t>2. </a:t>
            </a:r>
            <a:r>
              <a:rPr lang="en-US" b="1" dirty="0" err="1"/>
              <a:t>XGBoost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Gradient boosting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accuracy</a:t>
            </a:r>
          </a:p>
          <a:p>
            <a:pPr>
              <a:buNone/>
            </a:pPr>
            <a:r>
              <a:rPr lang="en-US" b="1" dirty="0"/>
              <a:t>3. LSTM (Deep Learning)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Captures sequential dependencies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Best for time-series prediction</a:t>
            </a:r>
          </a:p>
        </p:txBody>
      </p:sp>
    </p:spTree>
    <p:extLst>
      <p:ext uri="{BB962C8B-B14F-4D97-AF65-F5344CB8AC3E}">
        <p14:creationId xmlns:p14="http://schemas.microsoft.com/office/powerpoint/2010/main" val="420925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225C6-ECB3-B0BD-6401-58241A18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FE42B-5CAA-C4EB-3525-68750732ABCC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50000"/>
                  </a:schemeClr>
                </a:solidFill>
              </a:rPr>
              <a:t>Dataset Details: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endParaRPr lang="en-I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8EB71-9B92-B825-D7CA-AECC9B400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04" y="28895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Dataset: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intermittent-renewables-production-france.csv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Source: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Timestamp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Solar production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Wind production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Energy 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points: ~30,000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Nature: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Time-series hourly data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F6C07-87F2-FBB9-3A4D-948A544A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80" y="978408"/>
            <a:ext cx="5124616" cy="5696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D02A1-D20C-37B4-A464-721ECCBD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" y="4123943"/>
            <a:ext cx="5415665" cy="2624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51D91C-91FD-8C84-D58E-C676D1B83846}"/>
              </a:ext>
            </a:extLst>
          </p:cNvPr>
          <p:cNvSpPr txBox="1"/>
          <p:nvPr/>
        </p:nvSpPr>
        <p:spPr>
          <a:xfrm>
            <a:off x="258682" y="685080"/>
            <a:ext cx="6099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Screenshots of Outputs:-  </a:t>
            </a:r>
            <a:endParaRPr lang="en-IN" sz="20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92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5376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50000"/>
                  </a:schemeClr>
                </a:solidFill>
              </a:rPr>
              <a:t>Exploratory Data Analysis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endParaRPr lang="en-I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B1444-6498-13A5-0EDF-5EE858AF2C42}"/>
              </a:ext>
            </a:extLst>
          </p:cNvPr>
          <p:cNvSpPr txBox="1"/>
          <p:nvPr/>
        </p:nvSpPr>
        <p:spPr>
          <a:xfrm>
            <a:off x="145376" y="1635828"/>
            <a:ext cx="6099048" cy="1528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Include plots: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Solar vs Wind over time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Distribution of energy production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Correlation heatmap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Hourly &amp; Monthly trends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8D79C-CDFE-A825-2C92-7AE77E46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6" y="3228781"/>
            <a:ext cx="5679352" cy="3446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EDA1C8-D4F7-213D-348C-3D0ECA7E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408" y="3228781"/>
            <a:ext cx="6099048" cy="33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2BD8-0A8D-D3F6-6C72-85BA0CDE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52985-D550-43D7-146B-B11306372B1E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50000"/>
                  </a:schemeClr>
                </a:solidFill>
              </a:rPr>
              <a:t>Model Training &amp; Testing: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4EDA01-4016-8DB2-B7CC-D086526F6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04" y="1551123"/>
            <a:ext cx="548419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Train-Test Split: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80% – 20%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 trained using scaled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 trained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24-timesteps sequence window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Metrics Evaluated: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RMSE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 Score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DC686-9921-E3ED-B985-73F506F6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4467"/>
            <a:ext cx="5967293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8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49EF-EEF4-7099-AC1C-7DBA4E40A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946D18-D6A9-619E-474E-586D29EAC798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50000"/>
                  </a:schemeClr>
                </a:solidFill>
              </a:rPr>
              <a:t>Prediction Results: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9E67F0-3B38-DCC6-6CBB-9BFBB031E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69371"/>
              </p:ext>
            </p:extLst>
          </p:nvPr>
        </p:nvGraphicFramePr>
        <p:xfrm>
          <a:off x="255104" y="1674685"/>
          <a:ext cx="7041808" cy="1503936"/>
        </p:xfrm>
        <a:graphic>
          <a:graphicData uri="http://schemas.openxmlformats.org/drawingml/2006/table">
            <a:tbl>
              <a:tblPr/>
              <a:tblGrid>
                <a:gridCol w="3520904">
                  <a:extLst>
                    <a:ext uri="{9D8B030D-6E8A-4147-A177-3AD203B41FA5}">
                      <a16:colId xmlns:a16="http://schemas.microsoft.com/office/drawing/2014/main" val="3681293403"/>
                    </a:ext>
                  </a:extLst>
                </a:gridCol>
                <a:gridCol w="3520904">
                  <a:extLst>
                    <a:ext uri="{9D8B030D-6E8A-4147-A177-3AD203B41FA5}">
                      <a16:colId xmlns:a16="http://schemas.microsoft.com/office/drawing/2014/main" val="32624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Prediction (MW)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303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710.71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066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/>
                        <a:t>XGBoost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377.24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317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LSTM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955.71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69765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F3021D46-E46B-FE96-AC20-224C6FC87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136" y="2103488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D62FA-0C95-0CDF-4C8F-FB7B7B7C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757416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EDAF2-019B-81BC-5872-76341B3F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928" y="1054413"/>
            <a:ext cx="4803648" cy="5200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137DF4-13D8-86EE-C5B5-2AF4BC20F175}"/>
              </a:ext>
            </a:extLst>
          </p:cNvPr>
          <p:cNvSpPr txBox="1"/>
          <p:nvPr/>
        </p:nvSpPr>
        <p:spPr>
          <a:xfrm>
            <a:off x="8430768" y="6254496"/>
            <a:ext cx="344196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Merged_prediction_all_models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7602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3A52E-252C-50DB-3BE8-F4E5ADBA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989CEE-9C24-F076-DEA5-D76198C09A86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chemeClr val="accent5">
                    <a:lumMod val="50000"/>
                  </a:schemeClr>
                </a:solidFill>
              </a:rPr>
              <a:t>Streamlit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</a:rPr>
              <a:t> App UI: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38C757-744A-EF50-5F14-D34AC6492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04" y="213969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inputs: Hour, Day, Month, Wind, Solar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 loads: RF, XGB, LSTM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Output: Predicted energy (MW)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Debug mode shows scalers, loaded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85696-4C57-5812-F398-B834572A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5888"/>
            <a:ext cx="6218848" cy="380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3CDB5-A98F-B4C3-F993-6CBBC6298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30" y="2885888"/>
            <a:ext cx="5834270" cy="380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96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BBBD9-0309-2963-10A7-2875BFCD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664"/>
            <a:ext cx="6096000" cy="5670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C6240-DFC1-2F9B-773A-9A74E2E65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14040"/>
            <a:ext cx="6096000" cy="536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1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D4C65-8405-2ACE-0B9A-3989699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698"/>
            <a:ext cx="5868219" cy="5772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508C6-504B-1DD4-30B9-E0FEC44B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28391"/>
            <a:ext cx="5742432" cy="49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5CA90-A313-08CF-173F-CFE8821B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8" b="3267"/>
          <a:stretch>
            <a:fillRect/>
          </a:stretch>
        </p:blipFill>
        <p:spPr>
          <a:xfrm>
            <a:off x="210311" y="796913"/>
            <a:ext cx="4840226" cy="3482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1FD34A-53CA-20DE-0624-F10ECC12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64" y="796912"/>
            <a:ext cx="5129784" cy="3381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5B7CC-6452-F99A-5E56-4872A959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949" y="4178806"/>
            <a:ext cx="4932811" cy="26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1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FEF70-7DBD-9613-7771-DBC30374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129"/>
            <a:ext cx="12192000" cy="2796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19A77-E618-B8CC-1EA4-D4053DCA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9040"/>
            <a:ext cx="12192000" cy="279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529262" y="2432304"/>
            <a:ext cx="2366265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endParaRPr lang="en-IN" sz="1200" b="1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800"/>
              </a:spcAft>
            </a:pPr>
            <a:r>
              <a:rPr lang="en-US" sz="1400" b="1" dirty="0"/>
              <a:t>GOAL:</a:t>
            </a:r>
            <a:br>
              <a:rPr lang="en-US" sz="1200" dirty="0"/>
            </a:br>
            <a:r>
              <a:rPr lang="en-US" sz="1200" dirty="0"/>
              <a:t>To predict </a:t>
            </a:r>
            <a:r>
              <a:rPr lang="en-US" sz="1200" b="1" dirty="0"/>
              <a:t>future hybrid renewable energy generation</a:t>
            </a:r>
            <a:r>
              <a:rPr lang="en-US" sz="1200" dirty="0"/>
              <a:t> (solar + wind) using AI/ML models to help in </a:t>
            </a:r>
            <a:r>
              <a:rPr lang="en-US" sz="1200" b="1" dirty="0"/>
              <a:t>efficient power planning and grid management</a:t>
            </a:r>
            <a:r>
              <a:rPr lang="en-US" sz="1200" dirty="0"/>
              <a:t>.</a:t>
            </a:r>
            <a:endParaRPr lang="en-IN" sz="1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8AB3825-96E7-EB54-39E5-50F0B7A2A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9" y="24323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hybrid renewable energy forecasting.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 EDA &amp; feature engineering on time-series energy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ML models (RF,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and deep learning model (LSTM).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 model performance using evaluation metrics.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 a prediction dashboard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meaningful visualizations for analysis.</a:t>
            </a:r>
          </a:p>
        </p:txBody>
      </p:sp>
      <p:pic>
        <p:nvPicPr>
          <p:cNvPr id="2051" name="Picture 3" descr="Learning Objective Icon Stock Illustrations – 644 Learning Objective Icon  Stock Illustrations, Vectors &amp; Clipart - Dreamstime">
            <a:extLst>
              <a:ext uri="{FF2B5EF4-FFF2-40B4-BE49-F238E27FC236}">
                <a16:creationId xmlns:a16="http://schemas.microsoft.com/office/drawing/2014/main" id="{EBB76EA6-0CFB-ED59-F934-B998ABE1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0168"/>
            <a:ext cx="6881481" cy="322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2B793-4128-DB0F-A023-BB832621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25" y="813816"/>
            <a:ext cx="7947838" cy="59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70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1E295-21C3-0AE0-210C-E1A1082F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821875"/>
            <a:ext cx="12027408" cy="2890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D0A2B-8871-3E1A-018E-0C698665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9" y="3712464"/>
            <a:ext cx="5808024" cy="2890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3D9CA6-4CEF-A509-2705-65689C7F9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910" y="3712464"/>
            <a:ext cx="5472361" cy="30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63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EF3E6-32D1-81E6-D893-1A5B6725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9" r="-1"/>
          <a:stretch>
            <a:fillRect/>
          </a:stretch>
        </p:blipFill>
        <p:spPr>
          <a:xfrm>
            <a:off x="246887" y="753312"/>
            <a:ext cx="11698226" cy="2675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25B98-FF15-DD58-F534-A36E901E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7" y="3648456"/>
            <a:ext cx="11793596" cy="29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1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24143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75D6221-9415-5F74-1839-E6714338D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87" y="1516995"/>
            <a:ext cx="981871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implemented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100% hybrid energy prediction system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cleaning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+ DL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 performed best for time-series prediction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Helpful for power management &amp; renewable planning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800" dirty="0"/>
              <a:t>AI is used to automatically analyze patterns in historical renewable energy data and generate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dirty="0"/>
              <a:t>accurate future energy predictions using machine learning and deep learning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20" name="Picture 4" descr="Check Mark, Tick Symbol, Approval Transparent PNG">
            <a:extLst>
              <a:ext uri="{FF2B5EF4-FFF2-40B4-BE49-F238E27FC236}">
                <a16:creationId xmlns:a16="http://schemas.microsoft.com/office/drawing/2014/main" id="{D9C451BB-8B40-FF01-4019-A7444DCB6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48" y="1051046"/>
            <a:ext cx="4316540" cy="380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0759A-DE4B-06F8-E2C2-4538D3F9E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ank You Images – Browse 2,224,029 Stock Photos, Vectors, and Video |  Adobe Stock">
            <a:extLst>
              <a:ext uri="{FF2B5EF4-FFF2-40B4-BE49-F238E27FC236}">
                <a16:creationId xmlns:a16="http://schemas.microsoft.com/office/drawing/2014/main" id="{0936DA4F-EAC6-819B-1DD2-3F8FA2085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" y="4558284"/>
            <a:ext cx="11740896" cy="209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DA791F75-0B2E-69E5-AF26-7D9BFE814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" y="864965"/>
            <a:ext cx="980909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Contact Info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800" b="1" dirty="0"/>
              <a:t>Koushik Juturu</a:t>
            </a:r>
            <a:br>
              <a:rPr lang="en-IN" sz="1800" dirty="0"/>
            </a:br>
            <a:r>
              <a:rPr lang="en-IN" sz="1800" dirty="0"/>
              <a:t>📧 juturukoushik6@gmail.com</a:t>
            </a:r>
            <a:br>
              <a:rPr lang="en-IN" sz="1800" dirty="0"/>
            </a:br>
            <a:r>
              <a:rPr lang="en-IN" sz="1800" dirty="0"/>
              <a:t>📱 +91-9398558037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GitHub Link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https://github.com/juturukoushik/hybrid_energy_prediction_project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Google Drive Link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https://drive.google.com/drive/folders/1RuKfbPeBBGhPLsjgFL7XiJLqKK1wOsS1?usp=sharing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77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57445D-0E58-D534-FCA1-6A57BF50B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60" y="26883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Pandas, NumPy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Matplotlib, Seaborn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RandomForest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TensorFlow/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(LSTM)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Dashboard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Colab / VS Code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540D1-D81A-875D-C3CA-B2C842851514}"/>
              </a:ext>
            </a:extLst>
          </p:cNvPr>
          <p:cNvSpPr txBox="1"/>
          <p:nvPr/>
        </p:nvSpPr>
        <p:spPr>
          <a:xfrm>
            <a:off x="268356" y="1567171"/>
            <a:ext cx="940599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/>
              <a:t>1. Data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Collected solar and wind energy production dataset from Kaggle.</a:t>
            </a:r>
          </a:p>
          <a:p>
            <a:pPr>
              <a:buNone/>
            </a:pPr>
            <a:r>
              <a:rPr lang="en-US" sz="1800" b="1" dirty="0"/>
              <a:t>2. Data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Cleaned missing values, corrected formats, and standardized datetime.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Created additional time-based features (Hour, Month, Day, </a:t>
            </a:r>
            <a:r>
              <a:rPr lang="en-US" sz="1800" dirty="0" err="1"/>
              <a:t>DayOfWeek</a:t>
            </a:r>
            <a:r>
              <a:rPr lang="en-US" sz="1800" dirty="0"/>
              <a:t>).</a:t>
            </a:r>
          </a:p>
          <a:p>
            <a:pPr>
              <a:buNone/>
            </a:pPr>
            <a:r>
              <a:rPr lang="en-US" sz="1800" b="1" dirty="0"/>
              <a:t>3. Feature Engineering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Added lag values, rolling averages, sine/cosine seasonal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Prepared data for traditional ML and LSTM models.</a:t>
            </a:r>
          </a:p>
          <a:p>
            <a:pPr>
              <a:buNone/>
            </a:pPr>
            <a:r>
              <a:rPr lang="en-US" sz="1800" b="1" dirty="0"/>
              <a:t>4. Model Development (AI + ML)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Trained three models:</a:t>
            </a:r>
            <a:br>
              <a:rPr lang="en-US" sz="1800" dirty="0"/>
            </a:br>
            <a:r>
              <a:rPr lang="en-US" sz="1800" b="1" dirty="0"/>
              <a:t>Random Forest</a:t>
            </a:r>
            <a:r>
              <a:rPr lang="en-US" sz="1800" dirty="0"/>
              <a:t>, </a:t>
            </a:r>
            <a:r>
              <a:rPr lang="en-US" sz="1800" b="1" dirty="0" err="1"/>
              <a:t>XGBoost</a:t>
            </a:r>
            <a:r>
              <a:rPr lang="en-US" sz="1800" dirty="0"/>
              <a:t>, </a:t>
            </a:r>
            <a:r>
              <a:rPr lang="en-US" sz="1800" b="1" dirty="0"/>
              <a:t>LSTM Neural Network</a:t>
            </a:r>
            <a:r>
              <a:rPr lang="en-U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AI learns hidden patterns in energy output based on time and source behavior.</a:t>
            </a:r>
          </a:p>
          <a:p>
            <a:pPr>
              <a:buNone/>
            </a:pPr>
            <a:r>
              <a:rPr lang="en-US" sz="1800" b="1" dirty="0"/>
              <a:t>5. Model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Compared predictions with actual values using MAE, RMSE &amp; R².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Selected the best-performing models.</a:t>
            </a:r>
          </a:p>
          <a:p>
            <a:pPr>
              <a:buNone/>
            </a:pPr>
            <a:r>
              <a:rPr lang="en-US" sz="1800" b="1" dirty="0"/>
              <a:t>6. Deployment using </a:t>
            </a:r>
            <a:r>
              <a:rPr lang="en-US" sz="1800" b="1" dirty="0" err="1"/>
              <a:t>Streamlit</a:t>
            </a:r>
            <a:endParaRPr lang="en-U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Built an interactive web app for real-time hybrid energy prediction.</a:t>
            </a: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A2F5C-0794-B903-C6CF-A7AFFFFE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07E27D-1DC6-D34E-CE64-3EE2D65B65F3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50000"/>
                  </a:schemeClr>
                </a:solidFill>
              </a:rPr>
              <a:t>Use of AI: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4ADE1-7BC2-4392-74F9-8F71E93345A0}"/>
              </a:ext>
            </a:extLst>
          </p:cNvPr>
          <p:cNvSpPr txBox="1"/>
          <p:nvPr/>
        </p:nvSpPr>
        <p:spPr>
          <a:xfrm>
            <a:off x="268356" y="1469302"/>
            <a:ext cx="87645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/>
              <a:t>1️⃣ Data Understanding &amp; Pattern Detection (AI Insight)</a:t>
            </a:r>
          </a:p>
          <a:p>
            <a:pPr>
              <a:buNone/>
            </a:pPr>
            <a:r>
              <a:rPr lang="en-IN" sz="1600" dirty="0"/>
              <a:t>AI helps the system </a:t>
            </a:r>
            <a:r>
              <a:rPr lang="en-IN" sz="1600" b="1" dirty="0"/>
              <a:t>understand complex relationships</a:t>
            </a:r>
            <a:r>
              <a:rPr lang="en-IN" sz="1600" dirty="0"/>
              <a:t> between temperature, sunlight, wind speed, and energy output that humans cannot easily detect.</a:t>
            </a:r>
          </a:p>
          <a:p>
            <a:pPr>
              <a:buNone/>
            </a:pPr>
            <a:br>
              <a:rPr lang="en-IN" sz="1600" dirty="0"/>
            </a:br>
            <a:endParaRPr lang="en-IN" sz="1600" dirty="0"/>
          </a:p>
          <a:p>
            <a:pPr>
              <a:buNone/>
            </a:pPr>
            <a:r>
              <a:rPr lang="en-IN" sz="1600" b="1" dirty="0"/>
              <a:t>2️⃣ Intelligent Feature Learning (AI-driven Feature Engineering)</a:t>
            </a:r>
          </a:p>
          <a:p>
            <a:pPr>
              <a:buNone/>
            </a:pPr>
            <a:r>
              <a:rPr lang="en-IN" sz="1600" dirty="0"/>
              <a:t>AI techniques identify which features affect energy output the most, such 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Hour of the 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Wind + Solar interaction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Rolling averages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Seasonal trends</a:t>
            </a:r>
          </a:p>
          <a:p>
            <a:pPr>
              <a:buNone/>
            </a:pPr>
            <a:r>
              <a:rPr lang="en-IN" sz="1600" dirty="0"/>
              <a:t>This improves prediction accuracy.</a:t>
            </a:r>
          </a:p>
          <a:p>
            <a:pPr>
              <a:buNone/>
            </a:pPr>
            <a:br>
              <a:rPr lang="en-IN" sz="1600" dirty="0"/>
            </a:br>
            <a:endParaRPr lang="en-IN" sz="1600" dirty="0"/>
          </a:p>
          <a:p>
            <a:pPr>
              <a:buNone/>
            </a:pPr>
            <a:r>
              <a:rPr lang="en-IN" sz="1600" b="1" dirty="0"/>
              <a:t>3️⃣ Smart ML Model Selection (AI Algorithms)</a:t>
            </a:r>
          </a:p>
          <a:p>
            <a:pPr>
              <a:buNone/>
            </a:pPr>
            <a:r>
              <a:rPr lang="en-IN" sz="1600" dirty="0"/>
              <a:t>The project uses AI-powered models that </a:t>
            </a:r>
            <a:r>
              <a:rPr lang="en-IN" sz="1600" b="1" dirty="0"/>
              <a:t>learn</a:t>
            </a:r>
            <a:r>
              <a:rPr lang="en-IN" sz="1600" dirty="0"/>
              <a:t>, </a:t>
            </a:r>
            <a:r>
              <a:rPr lang="en-IN" sz="1600" b="1" dirty="0"/>
              <a:t>adapt</a:t>
            </a:r>
            <a:r>
              <a:rPr lang="en-IN" sz="1600" dirty="0"/>
              <a:t>, and </a:t>
            </a:r>
            <a:r>
              <a:rPr lang="en-IN" sz="1600" b="1" dirty="0"/>
              <a:t>generalize</a:t>
            </a:r>
            <a:r>
              <a:rPr lang="en-IN" sz="1600" dirty="0"/>
              <a:t> from the dataset: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Random Forest (AI ensemble decision model)</a:t>
            </a: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 err="1"/>
              <a:t>XGBoost</a:t>
            </a:r>
            <a:r>
              <a:rPr lang="en-IN" sz="1600" b="1" dirty="0"/>
              <a:t> (AI boosting algorithm)</a:t>
            </a:r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/>
              <a:t>LSTM Neural Network (AI deep learning model for time series)</a:t>
            </a:r>
            <a:endParaRPr lang="en-IN" sz="1600" dirty="0"/>
          </a:p>
          <a:p>
            <a:pPr>
              <a:buNone/>
            </a:pPr>
            <a:r>
              <a:rPr lang="en-IN" sz="1600" dirty="0"/>
              <a:t>These models simulate "AI intelligence" to make accurate predictions.</a:t>
            </a:r>
          </a:p>
          <a:p>
            <a:pPr>
              <a:buNone/>
            </a:pPr>
            <a:br>
              <a:rPr lang="en-IN" sz="1600" dirty="0"/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5610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BC63-F695-81FB-504D-8165E89E9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DAFC3A-453A-2628-6681-BD44677930A8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50000"/>
                  </a:schemeClr>
                </a:solidFill>
              </a:rPr>
              <a:t>Use of AI: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32E56-0574-9256-73DA-62D400A3E613}"/>
              </a:ext>
            </a:extLst>
          </p:cNvPr>
          <p:cNvSpPr txBox="1"/>
          <p:nvPr/>
        </p:nvSpPr>
        <p:spPr>
          <a:xfrm>
            <a:off x="268356" y="1469302"/>
            <a:ext cx="876452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/>
              <a:t>4️⃣ Predictive Analytics (AI Decision Making)</a:t>
            </a:r>
          </a:p>
          <a:p>
            <a:pPr>
              <a:buNone/>
            </a:pPr>
            <a:r>
              <a:rPr lang="en-IN" sz="1600" dirty="0"/>
              <a:t>AI models </a:t>
            </a:r>
            <a:r>
              <a:rPr lang="en-IN" sz="1600" b="1" dirty="0"/>
              <a:t>predict future hybrid energy output</a:t>
            </a:r>
            <a:r>
              <a:rPr lang="en-IN" sz="1600" dirty="0"/>
              <a:t> based on past </a:t>
            </a:r>
            <a:r>
              <a:rPr lang="en-IN" sz="1600" dirty="0" err="1"/>
              <a:t>behavior</a:t>
            </a:r>
            <a:r>
              <a:rPr lang="en-IN" sz="1600" dirty="0"/>
              <a:t>.</a:t>
            </a:r>
            <a:br>
              <a:rPr lang="en-IN" sz="1600" dirty="0"/>
            </a:br>
            <a:r>
              <a:rPr lang="en-IN" sz="1600" dirty="0"/>
              <a:t>This helps in planning grid load, energy storage, and resource management.</a:t>
            </a:r>
          </a:p>
          <a:p>
            <a:pPr>
              <a:buNone/>
            </a:pPr>
            <a:br>
              <a:rPr lang="en-IN" sz="1600" dirty="0"/>
            </a:br>
            <a:endParaRPr lang="en-IN" sz="1600" dirty="0"/>
          </a:p>
          <a:p>
            <a:pPr>
              <a:buNone/>
            </a:pPr>
            <a:r>
              <a:rPr lang="en-IN" sz="1600" b="1" dirty="0"/>
              <a:t>5️⃣ Real-time Prediction in </a:t>
            </a:r>
            <a:r>
              <a:rPr lang="en-IN" sz="1600" b="1" dirty="0" err="1"/>
              <a:t>Streamlit</a:t>
            </a:r>
            <a:r>
              <a:rPr lang="en-IN" sz="1600" b="1" dirty="0"/>
              <a:t> App (AI-Driven Output)</a:t>
            </a:r>
          </a:p>
          <a:p>
            <a:pPr>
              <a:buNone/>
            </a:pPr>
            <a:r>
              <a:rPr lang="en-IN" sz="1600" dirty="0"/>
              <a:t>The </a:t>
            </a:r>
            <a:r>
              <a:rPr lang="en-IN" sz="1600" dirty="0" err="1"/>
              <a:t>Streamlit</a:t>
            </a:r>
            <a:r>
              <a:rPr lang="en-IN" sz="1600" dirty="0"/>
              <a:t> app uses trained AI models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Process new user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Predict energy output instantly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Display intelligent, adaptive results</a:t>
            </a:r>
          </a:p>
          <a:p>
            <a:pPr>
              <a:buNone/>
            </a:pPr>
            <a:r>
              <a:rPr lang="en-IN" sz="1600" dirty="0"/>
              <a:t>This is the </a:t>
            </a:r>
            <a:r>
              <a:rPr lang="en-IN" sz="1600" b="1" dirty="0"/>
              <a:t>practical AI usage</a:t>
            </a:r>
            <a:r>
              <a:rPr lang="en-IN" sz="1600" dirty="0"/>
              <a:t> visible to the evaluator.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0995B0-6703-D798-E006-079BB92CD49B}"/>
              </a:ext>
            </a:extLst>
          </p:cNvPr>
          <p:cNvSpPr txBox="1"/>
          <p:nvPr/>
        </p:nvSpPr>
        <p:spPr>
          <a:xfrm>
            <a:off x="1512570" y="4743097"/>
            <a:ext cx="9166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“AI is used for understanding patterns, selecting important features, training advanced ML models, and making accurate energy predictions. It enables the project to think, learn, and forecast energy generation like a smart system.”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46343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EADD1-36B1-CEFE-B7B3-5924CA7DD1A6}"/>
              </a:ext>
            </a:extLst>
          </p:cNvPr>
          <p:cNvSpPr txBox="1"/>
          <p:nvPr/>
        </p:nvSpPr>
        <p:spPr>
          <a:xfrm>
            <a:off x="255104" y="1639899"/>
            <a:ext cx="11293768" cy="2678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Due to the fluctuating nature of solar and wind energy, predicting future energy output is difficult.</a:t>
            </a:r>
          </a:p>
          <a:p>
            <a:pPr>
              <a:buNone/>
            </a:pPr>
            <a:br>
              <a:rPr lang="en-US" dirty="0"/>
            </a:br>
            <a:r>
              <a:rPr lang="en-US" dirty="0"/>
              <a:t>Traditional methods fail to capture time-based variations such 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hour-wise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weather dependency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seasonal fluctuations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sudden drops / peaks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Accurate prediction is essential for </a:t>
            </a:r>
            <a:r>
              <a:rPr lang="en-US" b="1" dirty="0"/>
              <a:t>grid stability</a:t>
            </a:r>
            <a:r>
              <a:rPr lang="en-US" dirty="0"/>
              <a:t>, </a:t>
            </a:r>
            <a:r>
              <a:rPr lang="en-US" b="1" dirty="0"/>
              <a:t>demand planning</a:t>
            </a:r>
            <a:r>
              <a:rPr lang="en-US" dirty="0"/>
              <a:t>, and </a:t>
            </a:r>
            <a:r>
              <a:rPr lang="en-US" b="1" dirty="0"/>
              <a:t>sustainable power usage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6EA2B-2CD0-F2C0-E3FF-F2D6DA9C0627}"/>
              </a:ext>
            </a:extLst>
          </p:cNvPr>
          <p:cNvSpPr txBox="1"/>
          <p:nvPr/>
        </p:nvSpPr>
        <p:spPr>
          <a:xfrm>
            <a:off x="258682" y="1578533"/>
            <a:ext cx="9205358" cy="2678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We built an AI-powered system that: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Collects and preprocesses renewable energy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Adds time-series features (lags, rolling windows, sine/cosine encodings)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Trains multiple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XGBoost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LSTM (Deep Learning)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Compares their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Deploys a </a:t>
            </a:r>
            <a:r>
              <a:rPr lang="en-IN" b="1" dirty="0" err="1"/>
              <a:t>Streamlit</a:t>
            </a:r>
            <a:r>
              <a:rPr lang="en-IN" b="1" dirty="0"/>
              <a:t> app</a:t>
            </a:r>
            <a:r>
              <a:rPr lang="en-IN" dirty="0"/>
              <a:t> to make predictions interactively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E7D33-42C7-2B86-6F12-B27F82521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584" y="1261872"/>
            <a:ext cx="3831734" cy="47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423AC-F157-DCE7-9C7C-178B35DAA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A82774-4ADA-B04C-E1AA-2A78284F6010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5">
                    <a:lumMod val="50000"/>
                  </a:schemeClr>
                </a:solidFill>
              </a:rPr>
              <a:t>Feature Engineering: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F47FF-C15C-68A7-7B4A-80B295C014B5}"/>
              </a:ext>
            </a:extLst>
          </p:cNvPr>
          <p:cNvSpPr txBox="1"/>
          <p:nvPr/>
        </p:nvSpPr>
        <p:spPr>
          <a:xfrm>
            <a:off x="255104" y="1593867"/>
            <a:ext cx="6099048" cy="526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Features created: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Time-Based 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DayOfWeek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Lag 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lag_1 (previous hour)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lag_3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Rolling Window 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rolling_3h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rolling_6h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Cyclic 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hour_sin</a:t>
            </a:r>
            <a:r>
              <a:rPr lang="en-US" dirty="0"/>
              <a:t>, </a:t>
            </a:r>
            <a:r>
              <a:rPr lang="en-US" dirty="0" err="1"/>
              <a:t>hour_cos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month_sin</a:t>
            </a:r>
            <a:r>
              <a:rPr lang="en-US" dirty="0"/>
              <a:t>, </a:t>
            </a:r>
            <a:r>
              <a:rPr lang="en-US" dirty="0" err="1"/>
              <a:t>month_cos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Hybrid 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solar_hour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wind_month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58113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99</TotalTime>
  <Words>1022</Words>
  <Application>Microsoft Office PowerPoint</Application>
  <PresentationFormat>Widescreen</PresentationFormat>
  <Paragraphs>181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Bernard MT Condensed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juturu koushik</cp:lastModifiedBy>
  <cp:revision>4</cp:revision>
  <dcterms:created xsi:type="dcterms:W3CDTF">2024-12-31T09:40:01Z</dcterms:created>
  <dcterms:modified xsi:type="dcterms:W3CDTF">2025-11-15T15:15:55Z</dcterms:modified>
</cp:coreProperties>
</file>